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Lst>
  <p:notesMasterIdLst>
    <p:notesMasterId r:id="rId11"/>
  </p:notesMasterIdLst>
  <p:handoutMasterIdLst>
    <p:handoutMasterId r:id="rId12"/>
  </p:handoutMasterIdLst>
  <p:sldIdLst>
    <p:sldId id="268" r:id="rId3"/>
    <p:sldId id="262" r:id="rId4"/>
    <p:sldId id="271" r:id="rId5"/>
    <p:sldId id="276" r:id="rId6"/>
    <p:sldId id="273" r:id="rId7"/>
    <p:sldId id="274" r:id="rId8"/>
    <p:sldId id="275" r:id="rId9"/>
    <p:sldId id="260" r:id="rId10"/>
  </p:sldIdLst>
  <p:sldSz cx="9144000" cy="5143500" type="screen16x9"/>
  <p:notesSz cx="7099300" cy="10234613"/>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 id="1" name="Stephane KOZIOLEK" initials="SK" lastIdx="2" clrIdx="1">
    <p:extLst>
      <p:ext uri="{19B8F6BF-5375-455C-9EA6-DF929625EA0E}">
        <p15:presenceInfo xmlns:p15="http://schemas.microsoft.com/office/powerpoint/2012/main" userId="S-1-5-21-863600151-1056161229-2478320069-163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746"/>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8315" autoAdjust="0"/>
  </p:normalViewPr>
  <p:slideViewPr>
    <p:cSldViewPr snapToGrid="0">
      <p:cViewPr varScale="1">
        <p:scale>
          <a:sx n="161" d="100"/>
          <a:sy n="161" d="100"/>
        </p:scale>
        <p:origin x="156" y="324"/>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7" d="100"/>
          <a:sy n="47" d="100"/>
        </p:scale>
        <p:origin x="-237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12/7/2018</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‹Nr.›</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12/7/2018</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‹Nr.›</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This is an example of a </a:t>
            </a:r>
            <a:r>
              <a:rPr lang="en-US" b="1" dirty="0">
                <a:latin typeface="Arial" pitchFamily="34" charset="0"/>
                <a:cs typeface="Arial" pitchFamily="34" charset="0"/>
              </a:rPr>
              <a:t>Title Slide</a:t>
            </a:r>
            <a:r>
              <a:rPr lang="en-US" b="0" dirty="0">
                <a:latin typeface="Arial" pitchFamily="34" charset="0"/>
                <a:cs typeface="Arial" pitchFamily="34" charset="0"/>
              </a:rPr>
              <a:t>.</a:t>
            </a:r>
            <a:r>
              <a:rPr lang="en-US" b="0" baseline="0" dirty="0">
                <a:latin typeface="Arial" pitchFamily="34" charset="0"/>
                <a:cs typeface="Arial" pitchFamily="34" charset="0"/>
              </a:rPr>
              <a:t>  We need to convey Life Is On in everything we do, so try to </a:t>
            </a:r>
            <a:r>
              <a:rPr lang="en-US" baseline="0" dirty="0">
                <a:latin typeface="Arial" pitchFamily="34" charset="0"/>
                <a:cs typeface="Arial" pitchFamily="34" charset="0"/>
              </a:rPr>
              <a:t>lead with compelling images that are vibrant, authentic, and human. The human element should be apparent and within the context of a segment that we touch. </a:t>
            </a:r>
          </a:p>
          <a:p>
            <a:r>
              <a:rPr lang="en-US" baseline="0" dirty="0">
                <a:latin typeface="Arial" pitchFamily="34" charset="0"/>
                <a:cs typeface="Arial" pitchFamily="34" charset="0"/>
              </a:rPr>
              <a:t>To keep this PowerPoint template file size reduced, we included a small library of image choices in the </a:t>
            </a:r>
            <a:r>
              <a:rPr lang="en-US" b="1" baseline="0" dirty="0">
                <a:latin typeface="Arial" pitchFamily="34" charset="0"/>
                <a:cs typeface="Arial" pitchFamily="34" charset="0"/>
              </a:rPr>
              <a:t>Slide Master</a:t>
            </a:r>
            <a:r>
              <a:rPr lang="en-US" b="0" baseline="0" dirty="0">
                <a:latin typeface="Arial" pitchFamily="34" charset="0"/>
                <a:cs typeface="Arial" pitchFamily="34" charset="0"/>
              </a:rPr>
              <a:t> (under View). Y</a:t>
            </a:r>
            <a:r>
              <a:rPr lang="en-US" baseline="0" dirty="0">
                <a:latin typeface="Arial" pitchFamily="34" charset="0"/>
                <a:cs typeface="Arial" pitchFamily="34" charset="0"/>
              </a:rPr>
              <a:t>ou can also get them from the SE Asset Library: https://schneiderelectric.telescopeondemand.com</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a:t>
            </a:fld>
            <a:endParaRPr lang="en-US" dirty="0"/>
          </a:p>
        </p:txBody>
      </p:sp>
    </p:spTree>
    <p:extLst>
      <p:ext uri="{BB962C8B-B14F-4D97-AF65-F5344CB8AC3E}">
        <p14:creationId xmlns:p14="http://schemas.microsoft.com/office/powerpoint/2010/main" val="375433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Closing</a:t>
            </a:r>
            <a:r>
              <a:rPr lang="en-US" baseline="0" dirty="0">
                <a:latin typeface="Arial" pitchFamily="34" charset="0"/>
                <a:cs typeface="Arial" pitchFamily="34" charset="0"/>
              </a:rPr>
              <a:t> slide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fr-FR" dirty="0"/>
              <a:t>Cliquez sur l'icône pour ajouter une image</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94746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199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‹Nr.›</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4510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‹Nr.›</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52831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749794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06701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755880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77520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59228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155325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105443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411250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5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69061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‹Nr.›</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69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‹Nr.›</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94583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‹Nr.›</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‹Nr.›</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dirty="0"/>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dirty="0"/>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dirty="0"/>
              <a:t>Edit text</a:t>
            </a:r>
          </a:p>
        </p:txBody>
      </p:sp>
    </p:spTree>
    <p:extLst>
      <p:ext uri="{BB962C8B-B14F-4D97-AF65-F5344CB8AC3E}">
        <p14:creationId xmlns:p14="http://schemas.microsoft.com/office/powerpoint/2010/main" val="198943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1857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5483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‹Nr.›</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25216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714" r:id="rId2"/>
    <p:sldLayoutId id="2147483715" r:id="rId3"/>
    <p:sldLayoutId id="2147483716" r:id="rId4"/>
    <p:sldLayoutId id="2147483717" r:id="rId5"/>
    <p:sldLayoutId id="2147483726"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‹Nr.›</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p:nvPicPr>
        <p:blipFill>
          <a:blip r:embed="rId14"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76" r:id="rId4"/>
    <p:sldLayoutId id="2147483653" r:id="rId5"/>
    <p:sldLayoutId id="2147483661" r:id="rId6"/>
    <p:sldLayoutId id="2147483677" r:id="rId7"/>
    <p:sldLayoutId id="2147483660" r:id="rId8"/>
    <p:sldLayoutId id="2147483713" r:id="rId9"/>
    <p:sldLayoutId id="2147483678" r:id="rId10"/>
    <p:sldLayoutId id="2147483709" r:id="rId11"/>
    <p:sldLayoutId id="2147483710" r:id="rId12"/>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investment&quot;">
            <a:extLst>
              <a:ext uri="{FF2B5EF4-FFF2-40B4-BE49-F238E27FC236}">
                <a16:creationId xmlns:a16="http://schemas.microsoft.com/office/drawing/2014/main" id="{2364A75A-EF6F-432D-8A5D-32FDDE6C6FF5}"/>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43307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p:cNvSpPr>
            <a:spLocks noGrp="1"/>
          </p:cNvSpPr>
          <p:nvPr>
            <p:ph type="ctrTitle"/>
          </p:nvPr>
        </p:nvSpPr>
        <p:spPr>
          <a:xfrm>
            <a:off x="353355" y="444094"/>
            <a:ext cx="8673872" cy="553998"/>
          </a:xfrm>
        </p:spPr>
        <p:txBody>
          <a:bodyPr/>
          <a:lstStyle/>
          <a:p>
            <a:r>
              <a:rPr lang="de-DE" dirty="0">
                <a:solidFill>
                  <a:schemeClr val="bg2"/>
                </a:solidFill>
              </a:rPr>
              <a:t>Austausch</a:t>
            </a:r>
            <a:r>
              <a:rPr lang="en-US" dirty="0">
                <a:solidFill>
                  <a:schemeClr val="bg2"/>
                </a:solidFill>
              </a:rPr>
              <a:t> der</a:t>
            </a:r>
            <a:br>
              <a:rPr lang="en-US" dirty="0">
                <a:solidFill>
                  <a:schemeClr val="bg2"/>
                </a:solidFill>
              </a:rPr>
            </a:br>
            <a:r>
              <a:rPr lang="de-DE" dirty="0">
                <a:solidFill>
                  <a:schemeClr val="bg2"/>
                </a:solidFill>
              </a:rPr>
              <a:t>Straßen</a:t>
            </a:r>
            <a:r>
              <a:rPr lang="en-US" dirty="0">
                <a:solidFill>
                  <a:schemeClr val="bg2"/>
                </a:solidFill>
              </a:rPr>
              <a:t> </a:t>
            </a:r>
            <a:r>
              <a:rPr lang="de-DE" dirty="0">
                <a:solidFill>
                  <a:schemeClr val="bg2"/>
                </a:solidFill>
              </a:rPr>
              <a:t>Beleuchtung</a:t>
            </a:r>
          </a:p>
        </p:txBody>
      </p:sp>
      <p:sp>
        <p:nvSpPr>
          <p:cNvPr id="5" name="Footer Placeholder 4"/>
          <p:cNvSpPr>
            <a:spLocks noGrp="1"/>
          </p:cNvSpPr>
          <p:nvPr>
            <p:ph type="ftr" sz="quarter" idx="3"/>
          </p:nvPr>
        </p:nvSpPr>
        <p:spPr/>
        <p:txBody>
          <a:bodyPr/>
          <a:lstStyle/>
          <a:p>
            <a:r>
              <a:rPr lang="en-US" dirty="0"/>
              <a:t>Confidential Property of Schneider Electric  </a:t>
            </a:r>
          </a:p>
        </p:txBody>
      </p:sp>
      <p:sp>
        <p:nvSpPr>
          <p:cNvPr id="15" name="Text Placeholder 14"/>
          <p:cNvSpPr>
            <a:spLocks noGrp="1"/>
          </p:cNvSpPr>
          <p:nvPr>
            <p:ph type="body" sz="quarter" idx="15"/>
          </p:nvPr>
        </p:nvSpPr>
        <p:spPr/>
        <p:txBody>
          <a:bodyPr/>
          <a:lstStyle/>
          <a:p>
            <a:r>
              <a:rPr lang="en-US" dirty="0"/>
              <a:t>Presented by: Stefan Teufel</a:t>
            </a:r>
          </a:p>
        </p:txBody>
      </p:sp>
    </p:spTree>
    <p:extLst>
      <p:ext uri="{BB962C8B-B14F-4D97-AF65-F5344CB8AC3E}">
        <p14:creationId xmlns:p14="http://schemas.microsoft.com/office/powerpoint/2010/main" val="253712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contenu 21">
            <a:extLst>
              <a:ext uri="{FF2B5EF4-FFF2-40B4-BE49-F238E27FC236}">
                <a16:creationId xmlns:a16="http://schemas.microsoft.com/office/drawing/2014/main" id="{68874E8A-454A-40A4-8862-64E757919BCE}"/>
              </a:ext>
            </a:extLst>
          </p:cNvPr>
          <p:cNvSpPr>
            <a:spLocks noGrp="1"/>
          </p:cNvSpPr>
          <p:nvPr>
            <p:ph sz="quarter" idx="11"/>
          </p:nvPr>
        </p:nvSpPr>
        <p:spPr/>
        <p:txBody>
          <a:bodyPr/>
          <a:lstStyle/>
          <a:p>
            <a:pPr marL="285750" indent="-285750">
              <a:buFont typeface="Wingdings" panose="05000000000000000000" pitchFamily="2" charset="2"/>
              <a:buChar char="Ø"/>
            </a:pPr>
            <a:r>
              <a:rPr lang="en-GB" sz="1100" dirty="0"/>
              <a:t>27 Jahre </a:t>
            </a:r>
            <a:r>
              <a:rPr lang="de-DE" sz="1100" dirty="0"/>
              <a:t>altes</a:t>
            </a:r>
            <a:r>
              <a:rPr lang="en-GB" sz="1100" dirty="0"/>
              <a:t> </a:t>
            </a:r>
            <a:r>
              <a:rPr lang="de-DE" sz="1100" dirty="0"/>
              <a:t>Beleuchtungssystem</a:t>
            </a:r>
            <a:r>
              <a:rPr lang="en-GB" sz="1100" dirty="0"/>
              <a:t>, die </a:t>
            </a:r>
            <a:r>
              <a:rPr lang="de-DE" sz="1100" dirty="0"/>
              <a:t>Gehäuse</a:t>
            </a:r>
            <a:r>
              <a:rPr lang="en-GB" sz="1100" dirty="0"/>
              <a:t> </a:t>
            </a:r>
            <a:r>
              <a:rPr lang="de-DE" sz="1100" dirty="0"/>
              <a:t>sind</a:t>
            </a:r>
            <a:r>
              <a:rPr lang="en-GB" sz="1100" dirty="0"/>
              <a:t> </a:t>
            </a:r>
            <a:r>
              <a:rPr lang="de-DE" sz="1100" dirty="0"/>
              <a:t>im</a:t>
            </a:r>
            <a:r>
              <a:rPr lang="en-GB" sz="1100" dirty="0"/>
              <a:t> </a:t>
            </a:r>
            <a:r>
              <a:rPr lang="de-DE" sz="1100" dirty="0"/>
              <a:t>Laufe</a:t>
            </a:r>
            <a:r>
              <a:rPr lang="en-GB" sz="1100" dirty="0"/>
              <a:t> der Zeit </a:t>
            </a:r>
            <a:r>
              <a:rPr lang="de-DE" sz="1100" dirty="0"/>
              <a:t>gebrochen</a:t>
            </a:r>
            <a:r>
              <a:rPr lang="en-GB" sz="1100" dirty="0"/>
              <a:t> und </a:t>
            </a:r>
            <a:r>
              <a:rPr lang="de-DE" sz="1100" dirty="0"/>
              <a:t>wurden</a:t>
            </a:r>
            <a:r>
              <a:rPr lang="en-GB" sz="1100" dirty="0"/>
              <a:t> </a:t>
            </a:r>
            <a:r>
              <a:rPr lang="de-DE" sz="1100" dirty="0"/>
              <a:t>zum</a:t>
            </a:r>
            <a:r>
              <a:rPr lang="en-GB" sz="1100" dirty="0"/>
              <a:t> </a:t>
            </a:r>
            <a:r>
              <a:rPr lang="de-DE" sz="1100" dirty="0"/>
              <a:t>Teil</a:t>
            </a:r>
            <a:r>
              <a:rPr lang="en-GB" sz="1100" dirty="0"/>
              <a:t> </a:t>
            </a:r>
            <a:r>
              <a:rPr lang="de-DE" sz="1100" dirty="0"/>
              <a:t>durch</a:t>
            </a:r>
            <a:r>
              <a:rPr lang="en-GB" sz="1100" dirty="0"/>
              <a:t> </a:t>
            </a:r>
            <a:r>
              <a:rPr lang="de-DE" sz="1100" dirty="0"/>
              <a:t>Kabelbinder</a:t>
            </a:r>
            <a:r>
              <a:rPr lang="en-GB" sz="1100" dirty="0"/>
              <a:t> </a:t>
            </a:r>
            <a:r>
              <a:rPr lang="de-DE" sz="1100" dirty="0"/>
              <a:t>gehalten</a:t>
            </a:r>
            <a:r>
              <a:rPr lang="en-GB" sz="1100" dirty="0"/>
              <a:t>. </a:t>
            </a:r>
          </a:p>
          <a:p>
            <a:pPr marL="0" indent="0"/>
            <a:endParaRPr lang="en-GB" sz="1100" dirty="0"/>
          </a:p>
          <a:p>
            <a:pPr marL="285750" indent="-285750">
              <a:buFont typeface="Wingdings" panose="05000000000000000000" pitchFamily="2" charset="2"/>
              <a:buChar char="Ø"/>
            </a:pPr>
            <a:r>
              <a:rPr lang="en-GB" sz="1100" dirty="0"/>
              <a:t>Die </a:t>
            </a:r>
            <a:r>
              <a:rPr lang="de-DE" sz="1100" dirty="0"/>
              <a:t>alten</a:t>
            </a:r>
            <a:r>
              <a:rPr lang="en-GB" sz="1100" dirty="0"/>
              <a:t> </a:t>
            </a:r>
            <a:r>
              <a:rPr lang="de-DE" sz="1100" dirty="0"/>
              <a:t>Leuchten</a:t>
            </a:r>
            <a:r>
              <a:rPr lang="en-GB" sz="1100" dirty="0"/>
              <a:t> </a:t>
            </a:r>
            <a:r>
              <a:rPr lang="de-DE" sz="1100" dirty="0"/>
              <a:t>hatten</a:t>
            </a:r>
            <a:r>
              <a:rPr lang="en-GB" sz="1100" dirty="0"/>
              <a:t> </a:t>
            </a:r>
            <a:r>
              <a:rPr lang="de-DE" sz="1100" dirty="0"/>
              <a:t>eine</a:t>
            </a:r>
            <a:r>
              <a:rPr lang="en-GB" sz="1100" dirty="0"/>
              <a:t> </a:t>
            </a:r>
            <a:r>
              <a:rPr lang="de-DE" sz="1100" dirty="0"/>
              <a:t>Leistung</a:t>
            </a:r>
            <a:r>
              <a:rPr lang="en-GB" sz="1100" dirty="0"/>
              <a:t> von 250W</a:t>
            </a:r>
          </a:p>
          <a:p>
            <a:pPr marL="285750" indent="-285750">
              <a:buFont typeface="Wingdings" panose="05000000000000000000" pitchFamily="2" charset="2"/>
              <a:buChar char="Ø"/>
            </a:pPr>
            <a:endParaRPr lang="en-GB" sz="1100" dirty="0"/>
          </a:p>
          <a:p>
            <a:pPr marL="285750" indent="-285750">
              <a:buFont typeface="Wingdings" panose="05000000000000000000" pitchFamily="2" charset="2"/>
              <a:buChar char="Ø"/>
            </a:pPr>
            <a:endParaRPr lang="en-GB" sz="1100" dirty="0"/>
          </a:p>
          <a:p>
            <a:pPr marL="285750" indent="-285750">
              <a:buFont typeface="Wingdings" panose="05000000000000000000" pitchFamily="2" charset="2"/>
              <a:buChar char="Ø"/>
            </a:pPr>
            <a:r>
              <a:rPr lang="de-DE" sz="1100" dirty="0"/>
              <a:t>Austausch</a:t>
            </a:r>
            <a:r>
              <a:rPr lang="en-GB" sz="1100" dirty="0"/>
              <a:t> der </a:t>
            </a:r>
            <a:r>
              <a:rPr lang="de-DE" sz="1100" dirty="0"/>
              <a:t>alten</a:t>
            </a:r>
            <a:r>
              <a:rPr lang="en-GB" sz="1100" dirty="0"/>
              <a:t> </a:t>
            </a:r>
            <a:r>
              <a:rPr lang="de-DE" sz="1100" dirty="0"/>
              <a:t>Mastköpfe</a:t>
            </a:r>
            <a:r>
              <a:rPr lang="en-GB" sz="1100" dirty="0"/>
              <a:t> </a:t>
            </a:r>
            <a:r>
              <a:rPr lang="de-DE" sz="1100" dirty="0"/>
              <a:t>gegen</a:t>
            </a:r>
            <a:r>
              <a:rPr lang="en-GB" sz="1100" dirty="0"/>
              <a:t> </a:t>
            </a:r>
            <a:r>
              <a:rPr lang="de-DE" sz="1100" dirty="0"/>
              <a:t>neue</a:t>
            </a:r>
            <a:r>
              <a:rPr lang="en-GB" sz="1100" dirty="0"/>
              <a:t> LED </a:t>
            </a:r>
            <a:r>
              <a:rPr lang="de-DE" sz="1100" dirty="0"/>
              <a:t>Mastkopf-Leuchten</a:t>
            </a:r>
          </a:p>
        </p:txBody>
      </p:sp>
      <p:sp>
        <p:nvSpPr>
          <p:cNvPr id="24" name="Espace réservé du texte 23">
            <a:extLst>
              <a:ext uri="{FF2B5EF4-FFF2-40B4-BE49-F238E27FC236}">
                <a16:creationId xmlns:a16="http://schemas.microsoft.com/office/drawing/2014/main" id="{9337D58E-0190-4164-A179-79D44F9F9A71}"/>
              </a:ext>
            </a:extLst>
          </p:cNvPr>
          <p:cNvSpPr>
            <a:spLocks noGrp="1"/>
          </p:cNvSpPr>
          <p:nvPr>
            <p:ph type="body" sz="quarter" idx="14"/>
          </p:nvPr>
        </p:nvSpPr>
        <p:spPr/>
        <p:txBody>
          <a:bodyPr/>
          <a:lstStyle/>
          <a:p>
            <a:endParaRPr lang="en-GB" dirty="0"/>
          </a:p>
        </p:txBody>
      </p:sp>
      <p:sp>
        <p:nvSpPr>
          <p:cNvPr id="3" name="Espace réservé du numéro de diapositive 2">
            <a:extLst>
              <a:ext uri="{FF2B5EF4-FFF2-40B4-BE49-F238E27FC236}">
                <a16:creationId xmlns:a16="http://schemas.microsoft.com/office/drawing/2014/main" id="{CBA18566-DD6C-4A7F-ADF0-74B17667628B}"/>
              </a:ext>
            </a:extLst>
          </p:cNvPr>
          <p:cNvSpPr>
            <a:spLocks noGrp="1"/>
          </p:cNvSpPr>
          <p:nvPr>
            <p:ph type="sldNum" sz="quarter" idx="4"/>
          </p:nvPr>
        </p:nvSpPr>
        <p:spPr/>
        <p:txBody>
          <a:bodyPr/>
          <a:lstStyle/>
          <a:p>
            <a:r>
              <a:rPr lang="en-US" dirty="0"/>
              <a:t>Page </a:t>
            </a:r>
            <a:fld id="{5A9C12DC-491F-9444-86A2-13AC5C62A2FC}" type="slidenum">
              <a:rPr lang="en-US" smtClean="0"/>
              <a:pPr/>
              <a:t>2</a:t>
            </a:fld>
            <a:endParaRPr lang="en-US" dirty="0"/>
          </a:p>
        </p:txBody>
      </p:sp>
      <p:sp>
        <p:nvSpPr>
          <p:cNvPr id="4" name="Espace réservé du pied de page 3">
            <a:extLst>
              <a:ext uri="{FF2B5EF4-FFF2-40B4-BE49-F238E27FC236}">
                <a16:creationId xmlns:a16="http://schemas.microsoft.com/office/drawing/2014/main" id="{9FC924CD-C123-4405-ABB3-275CE3D95E89}"/>
              </a:ext>
            </a:extLst>
          </p:cNvPr>
          <p:cNvSpPr>
            <a:spLocks noGrp="1"/>
          </p:cNvSpPr>
          <p:nvPr>
            <p:ph type="ftr" sz="quarter" idx="3"/>
          </p:nvPr>
        </p:nvSpPr>
        <p:spPr/>
        <p:txBody>
          <a:bodyPr/>
          <a:lstStyle/>
          <a:p>
            <a:r>
              <a:rPr lang="en-US" dirty="0"/>
              <a:t>Confidential Property of Schneider Electric |</a:t>
            </a:r>
          </a:p>
        </p:txBody>
      </p:sp>
      <p:pic>
        <p:nvPicPr>
          <p:cNvPr id="5" name="Grafik 4">
            <a:extLst>
              <a:ext uri="{FF2B5EF4-FFF2-40B4-BE49-F238E27FC236}">
                <a16:creationId xmlns:a16="http://schemas.microsoft.com/office/drawing/2014/main" id="{F2B2F585-A21C-48C0-B420-C9EB5BCEE49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5566001" y="562040"/>
            <a:ext cx="4021279" cy="3015959"/>
          </a:xfrm>
          <a:prstGeom prst="rect">
            <a:avLst/>
          </a:prstGeom>
        </p:spPr>
      </p:pic>
      <p:pic>
        <p:nvPicPr>
          <p:cNvPr id="11" name="Grafik 10">
            <a:extLst>
              <a:ext uri="{FF2B5EF4-FFF2-40B4-BE49-F238E27FC236}">
                <a16:creationId xmlns:a16="http://schemas.microsoft.com/office/drawing/2014/main" id="{463A30A8-DBC6-4465-8E25-008C957925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4878578" y="1982747"/>
            <a:ext cx="2764722" cy="2073542"/>
          </a:xfrm>
          <a:prstGeom prst="rect">
            <a:avLst/>
          </a:prstGeom>
        </p:spPr>
      </p:pic>
    </p:spTree>
    <p:extLst>
      <p:ext uri="{BB962C8B-B14F-4D97-AF65-F5344CB8AC3E}">
        <p14:creationId xmlns:p14="http://schemas.microsoft.com/office/powerpoint/2010/main" val="31736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14C1081-9024-4A42-B1BE-C587418B6856}"/>
              </a:ext>
            </a:extLst>
          </p:cNvPr>
          <p:cNvSpPr>
            <a:spLocks noGrp="1"/>
          </p:cNvSpPr>
          <p:nvPr>
            <p:ph sz="quarter" idx="11"/>
          </p:nvPr>
        </p:nvSpPr>
        <p:spPr>
          <a:xfrm>
            <a:off x="178130" y="982952"/>
            <a:ext cx="3990109" cy="3725614"/>
          </a:xfrm>
        </p:spPr>
        <p:txBody>
          <a:bodyPr/>
          <a:lstStyle/>
          <a:p>
            <a:r>
              <a:rPr lang="de-DE" sz="1050" dirty="0"/>
              <a:t>Nach einer längeren Testphase ist die Entscheidung auf die Fa. BDF-Solutions mit den Leuchten von Sweetlight LCE gefallen.</a:t>
            </a:r>
          </a:p>
          <a:p>
            <a:endParaRPr lang="de-DE" sz="700" dirty="0"/>
          </a:p>
          <a:p>
            <a:endParaRPr lang="de-DE" sz="700" dirty="0"/>
          </a:p>
          <a:p>
            <a:r>
              <a:rPr lang="de-DE" sz="900" dirty="0"/>
              <a:t>Nennleistung in Watt		60W / 90W</a:t>
            </a:r>
          </a:p>
          <a:p>
            <a:r>
              <a:rPr lang="de-DE" sz="900" dirty="0"/>
              <a:t>Netzleistungsfaktor		&gt;0,95</a:t>
            </a:r>
          </a:p>
          <a:p>
            <a:r>
              <a:rPr lang="de-DE" sz="900" dirty="0"/>
              <a:t>Abstrahlwinkel			120°</a:t>
            </a:r>
          </a:p>
          <a:p>
            <a:endParaRPr lang="de-DE" sz="900" dirty="0"/>
          </a:p>
          <a:p>
            <a:endParaRPr lang="de-DE" sz="900" dirty="0"/>
          </a:p>
          <a:p>
            <a:r>
              <a:rPr lang="de-DE" sz="900" dirty="0"/>
              <a:t>Photometrische Daten</a:t>
            </a:r>
          </a:p>
          <a:p>
            <a:r>
              <a:rPr lang="de-DE" sz="900" dirty="0"/>
              <a:t>Lichtstrom			9.000lm / 13.500lm</a:t>
            </a:r>
          </a:p>
          <a:p>
            <a:r>
              <a:rPr lang="de-DE" sz="900" dirty="0"/>
              <a:t>Lichtausbeute			150lm/W</a:t>
            </a:r>
          </a:p>
          <a:p>
            <a:r>
              <a:rPr lang="de-DE" sz="900" dirty="0"/>
              <a:t>Farbtemperatur 			5000K</a:t>
            </a:r>
          </a:p>
          <a:p>
            <a:r>
              <a:rPr lang="de-DE" sz="900" dirty="0"/>
              <a:t>Lichtfarbe			neutralweiß</a:t>
            </a:r>
          </a:p>
          <a:p>
            <a:r>
              <a:rPr lang="de-DE" sz="900" dirty="0"/>
              <a:t>Farbwiedergabeindex		&gt;85 Ra</a:t>
            </a:r>
          </a:p>
          <a:p>
            <a:endParaRPr lang="de-DE" sz="900" dirty="0"/>
          </a:p>
          <a:p>
            <a:endParaRPr lang="de-DE" sz="900" dirty="0"/>
          </a:p>
          <a:p>
            <a:r>
              <a:rPr lang="de-DE" sz="900" dirty="0"/>
              <a:t>Energieeffizienzklasse		A++</a:t>
            </a:r>
          </a:p>
          <a:p>
            <a:r>
              <a:rPr lang="de-DE" sz="900" dirty="0"/>
              <a:t>Dimmbar			ja – auf max. 10% Leistung</a:t>
            </a:r>
          </a:p>
          <a:p>
            <a:r>
              <a:rPr lang="de-DE" sz="900" dirty="0"/>
              <a:t>Bewegungsmelder		ja - Mikrowellen-Bewegungsmelder</a:t>
            </a:r>
          </a:p>
          <a:p>
            <a:r>
              <a:rPr lang="de-DE" sz="900" dirty="0"/>
              <a:t>Lebensdauer/Garantie 		60.000h / 10 Jahre</a:t>
            </a:r>
          </a:p>
        </p:txBody>
      </p:sp>
      <p:sp>
        <p:nvSpPr>
          <p:cNvPr id="4" name="Titel 3">
            <a:extLst>
              <a:ext uri="{FF2B5EF4-FFF2-40B4-BE49-F238E27FC236}">
                <a16:creationId xmlns:a16="http://schemas.microsoft.com/office/drawing/2014/main" id="{D43002FB-992F-47D2-898D-FCE941B038B4}"/>
              </a:ext>
            </a:extLst>
          </p:cNvPr>
          <p:cNvSpPr>
            <a:spLocks noGrp="1"/>
          </p:cNvSpPr>
          <p:nvPr>
            <p:ph type="title"/>
          </p:nvPr>
        </p:nvSpPr>
        <p:spPr/>
        <p:txBody>
          <a:bodyPr/>
          <a:lstStyle/>
          <a:p>
            <a:r>
              <a:rPr lang="de-DE" dirty="0"/>
              <a:t>Neu Technik</a:t>
            </a:r>
          </a:p>
        </p:txBody>
      </p:sp>
      <p:sp>
        <p:nvSpPr>
          <p:cNvPr id="5" name="Textplatzhalter 4">
            <a:extLst>
              <a:ext uri="{FF2B5EF4-FFF2-40B4-BE49-F238E27FC236}">
                <a16:creationId xmlns:a16="http://schemas.microsoft.com/office/drawing/2014/main" id="{075DF2CF-69E1-4897-BEBE-BEE0283513E1}"/>
              </a:ext>
            </a:extLst>
          </p:cNvPr>
          <p:cNvSpPr>
            <a:spLocks noGrp="1"/>
          </p:cNvSpPr>
          <p:nvPr>
            <p:ph type="body" sz="quarter" idx="14"/>
          </p:nvPr>
        </p:nvSpPr>
        <p:spPr/>
        <p:txBody>
          <a:bodyPr/>
          <a:lstStyle/>
          <a:p>
            <a:endParaRPr lang="de-DE" dirty="0"/>
          </a:p>
        </p:txBody>
      </p:sp>
      <p:sp>
        <p:nvSpPr>
          <p:cNvPr id="6" name="Foliennummernplatzhalter 5">
            <a:extLst>
              <a:ext uri="{FF2B5EF4-FFF2-40B4-BE49-F238E27FC236}">
                <a16:creationId xmlns:a16="http://schemas.microsoft.com/office/drawing/2014/main" id="{405FC23A-C698-4F92-B6B8-2F5B18EDA716}"/>
              </a:ext>
            </a:extLst>
          </p:cNvPr>
          <p:cNvSpPr>
            <a:spLocks noGrp="1"/>
          </p:cNvSpPr>
          <p:nvPr>
            <p:ph type="sldNum" sz="quarter" idx="4"/>
          </p:nvPr>
        </p:nvSpPr>
        <p:spPr/>
        <p:txBody>
          <a:bodyPr/>
          <a:lstStyle/>
          <a:p>
            <a:r>
              <a:rPr lang="en-US" dirty="0"/>
              <a:t>Page </a:t>
            </a:r>
            <a:fld id="{5A9C12DC-491F-9444-86A2-13AC5C62A2FC}" type="slidenum">
              <a:rPr lang="en-US" smtClean="0"/>
              <a:pPr/>
              <a:t>3</a:t>
            </a:fld>
            <a:endParaRPr lang="en-US" dirty="0"/>
          </a:p>
        </p:txBody>
      </p:sp>
      <p:sp>
        <p:nvSpPr>
          <p:cNvPr id="7" name="Fußzeilenplatzhalter 6">
            <a:extLst>
              <a:ext uri="{FF2B5EF4-FFF2-40B4-BE49-F238E27FC236}">
                <a16:creationId xmlns:a16="http://schemas.microsoft.com/office/drawing/2014/main" id="{F35E8A8F-180D-4B20-A73A-1BECC0E69A89}"/>
              </a:ext>
            </a:extLst>
          </p:cNvPr>
          <p:cNvSpPr>
            <a:spLocks noGrp="1"/>
          </p:cNvSpPr>
          <p:nvPr>
            <p:ph type="ftr" sz="quarter" idx="3"/>
          </p:nvPr>
        </p:nvSpPr>
        <p:spPr/>
        <p:txBody>
          <a:bodyPr/>
          <a:lstStyle/>
          <a:p>
            <a:r>
              <a:rPr lang="en-US" dirty="0"/>
              <a:t>Confidential Property of Schneider Electric |</a:t>
            </a:r>
          </a:p>
        </p:txBody>
      </p:sp>
      <p:pic>
        <p:nvPicPr>
          <p:cNvPr id="8" name="Inhaltsplatzhalter 7">
            <a:extLst>
              <a:ext uri="{FF2B5EF4-FFF2-40B4-BE49-F238E27FC236}">
                <a16:creationId xmlns:a16="http://schemas.microsoft.com/office/drawing/2014/main" id="{79A3BE6B-4629-4F28-A8F1-0DB46BD0916F}"/>
              </a:ext>
            </a:extLst>
          </p:cNvPr>
          <p:cNvPicPr>
            <a:picLocks noGrp="1" noChangeAspect="1"/>
          </p:cNvPicPr>
          <p:nvPr>
            <p:ph sz="quarter" idx="12"/>
          </p:nvPr>
        </p:nvPicPr>
        <p:blipFill>
          <a:blip r:embed="rId2"/>
          <a:stretch>
            <a:fillRect/>
          </a:stretch>
        </p:blipFill>
        <p:spPr>
          <a:xfrm>
            <a:off x="5224168" y="2505757"/>
            <a:ext cx="3853543" cy="1562015"/>
          </a:xfrm>
          <a:prstGeom prst="rect">
            <a:avLst/>
          </a:prstGeom>
        </p:spPr>
      </p:pic>
      <p:pic>
        <p:nvPicPr>
          <p:cNvPr id="9" name="Grafik 8">
            <a:extLst>
              <a:ext uri="{FF2B5EF4-FFF2-40B4-BE49-F238E27FC236}">
                <a16:creationId xmlns:a16="http://schemas.microsoft.com/office/drawing/2014/main" id="{DF4B90D4-0442-4FD5-A092-676E37BDD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917" y="348333"/>
            <a:ext cx="2054090" cy="1947277"/>
          </a:xfrm>
          <a:prstGeom prst="rect">
            <a:avLst/>
          </a:prstGeom>
        </p:spPr>
      </p:pic>
    </p:spTree>
    <p:extLst>
      <p:ext uri="{BB962C8B-B14F-4D97-AF65-F5344CB8AC3E}">
        <p14:creationId xmlns:p14="http://schemas.microsoft.com/office/powerpoint/2010/main" val="293071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14C1081-9024-4A42-B1BE-C587418B6856}"/>
              </a:ext>
            </a:extLst>
          </p:cNvPr>
          <p:cNvSpPr>
            <a:spLocks noGrp="1"/>
          </p:cNvSpPr>
          <p:nvPr>
            <p:ph sz="quarter" idx="11"/>
          </p:nvPr>
        </p:nvSpPr>
        <p:spPr>
          <a:xfrm>
            <a:off x="178130" y="982952"/>
            <a:ext cx="3990109" cy="3725614"/>
          </a:xfrm>
        </p:spPr>
        <p:txBody>
          <a:bodyPr/>
          <a:lstStyle/>
          <a:p>
            <a:r>
              <a:rPr lang="de-DE" sz="1050" dirty="0"/>
              <a:t>Automatische </a:t>
            </a:r>
            <a:r>
              <a:rPr lang="de-DE" sz="1050" dirty="0" err="1"/>
              <a:t>Dimmung</a:t>
            </a:r>
            <a:r>
              <a:rPr lang="de-DE" sz="1050" dirty="0"/>
              <a:t> – das „intelligente“ Licht</a:t>
            </a:r>
          </a:p>
          <a:p>
            <a:endParaRPr lang="de-DE" sz="1050" dirty="0"/>
          </a:p>
          <a:p>
            <a:pPr>
              <a:buFont typeface="Arial" panose="020B0604020202020204" pitchFamily="34" charset="0"/>
              <a:buChar char="•"/>
            </a:pPr>
            <a:r>
              <a:rPr lang="de-DE" sz="900" dirty="0"/>
              <a:t>Wenn sich in einem definierbaren Zeitintervall keine Personen / Fahrzeuge im Erfassungsbereich der Leuchte befinden, dann dimmt diese die Leuchtstärke automatisch auf 10% Leistung.</a:t>
            </a:r>
          </a:p>
          <a:p>
            <a:pPr>
              <a:buFont typeface="Arial" panose="020B0604020202020204" pitchFamily="34" charset="0"/>
              <a:buChar char="•"/>
            </a:pPr>
            <a:endParaRPr lang="de-DE" sz="900" dirty="0"/>
          </a:p>
          <a:p>
            <a:pPr>
              <a:buFont typeface="Arial" panose="020B0604020202020204" pitchFamily="34" charset="0"/>
              <a:buChar char="•"/>
            </a:pPr>
            <a:r>
              <a:rPr lang="de-DE" sz="900" dirty="0"/>
              <a:t>Beim Erfassen einer Bewegung wird die Leistung automatisch auf 100% hochgefahren</a:t>
            </a:r>
          </a:p>
          <a:p>
            <a:pPr>
              <a:buFont typeface="Arial" panose="020B0604020202020204" pitchFamily="34" charset="0"/>
              <a:buChar char="•"/>
            </a:pPr>
            <a:endParaRPr lang="de-DE" sz="900" dirty="0"/>
          </a:p>
          <a:p>
            <a:pPr>
              <a:buFont typeface="Arial" panose="020B0604020202020204" pitchFamily="34" charset="0"/>
              <a:buChar char="•"/>
            </a:pPr>
            <a:r>
              <a:rPr lang="de-DE" sz="900" dirty="0"/>
              <a:t>Durch diese </a:t>
            </a:r>
            <a:r>
              <a:rPr lang="de-DE" sz="900" dirty="0" err="1"/>
              <a:t>Dimmung</a:t>
            </a:r>
            <a:r>
              <a:rPr lang="de-DE" sz="900" dirty="0"/>
              <a:t> wird die Einsparung zusätzlich zur LED Technik erhöht. Den Großteil der Laufzeit, arbeiten die Leuchten mit reduzierter Leistung</a:t>
            </a:r>
          </a:p>
        </p:txBody>
      </p:sp>
      <p:sp>
        <p:nvSpPr>
          <p:cNvPr id="4" name="Titel 3">
            <a:extLst>
              <a:ext uri="{FF2B5EF4-FFF2-40B4-BE49-F238E27FC236}">
                <a16:creationId xmlns:a16="http://schemas.microsoft.com/office/drawing/2014/main" id="{D43002FB-992F-47D2-898D-FCE941B038B4}"/>
              </a:ext>
            </a:extLst>
          </p:cNvPr>
          <p:cNvSpPr>
            <a:spLocks noGrp="1"/>
          </p:cNvSpPr>
          <p:nvPr>
            <p:ph type="title"/>
          </p:nvPr>
        </p:nvSpPr>
        <p:spPr/>
        <p:txBody>
          <a:bodyPr/>
          <a:lstStyle/>
          <a:p>
            <a:r>
              <a:rPr lang="de-DE" dirty="0"/>
              <a:t>Neu Technik</a:t>
            </a:r>
          </a:p>
        </p:txBody>
      </p:sp>
      <p:sp>
        <p:nvSpPr>
          <p:cNvPr id="5" name="Textplatzhalter 4">
            <a:extLst>
              <a:ext uri="{FF2B5EF4-FFF2-40B4-BE49-F238E27FC236}">
                <a16:creationId xmlns:a16="http://schemas.microsoft.com/office/drawing/2014/main" id="{075DF2CF-69E1-4897-BEBE-BEE0283513E1}"/>
              </a:ext>
            </a:extLst>
          </p:cNvPr>
          <p:cNvSpPr>
            <a:spLocks noGrp="1"/>
          </p:cNvSpPr>
          <p:nvPr>
            <p:ph type="body" sz="quarter" idx="14"/>
          </p:nvPr>
        </p:nvSpPr>
        <p:spPr/>
        <p:txBody>
          <a:bodyPr/>
          <a:lstStyle/>
          <a:p>
            <a:endParaRPr lang="de-DE" dirty="0"/>
          </a:p>
        </p:txBody>
      </p:sp>
      <p:sp>
        <p:nvSpPr>
          <p:cNvPr id="6" name="Foliennummernplatzhalter 5">
            <a:extLst>
              <a:ext uri="{FF2B5EF4-FFF2-40B4-BE49-F238E27FC236}">
                <a16:creationId xmlns:a16="http://schemas.microsoft.com/office/drawing/2014/main" id="{405FC23A-C698-4F92-B6B8-2F5B18EDA716}"/>
              </a:ext>
            </a:extLst>
          </p:cNvPr>
          <p:cNvSpPr>
            <a:spLocks noGrp="1"/>
          </p:cNvSpPr>
          <p:nvPr>
            <p:ph type="sldNum" sz="quarter" idx="4"/>
          </p:nvPr>
        </p:nvSpPr>
        <p:spPr/>
        <p:txBody>
          <a:bodyPr/>
          <a:lstStyle/>
          <a:p>
            <a:r>
              <a:rPr lang="en-US" dirty="0"/>
              <a:t>Page </a:t>
            </a:r>
            <a:fld id="{5A9C12DC-491F-9444-86A2-13AC5C62A2FC}" type="slidenum">
              <a:rPr lang="en-US" smtClean="0"/>
              <a:pPr/>
              <a:t>4</a:t>
            </a:fld>
            <a:endParaRPr lang="en-US" dirty="0"/>
          </a:p>
        </p:txBody>
      </p:sp>
      <p:sp>
        <p:nvSpPr>
          <p:cNvPr id="7" name="Fußzeilenplatzhalter 6">
            <a:extLst>
              <a:ext uri="{FF2B5EF4-FFF2-40B4-BE49-F238E27FC236}">
                <a16:creationId xmlns:a16="http://schemas.microsoft.com/office/drawing/2014/main" id="{F35E8A8F-180D-4B20-A73A-1BECC0E69A89}"/>
              </a:ext>
            </a:extLst>
          </p:cNvPr>
          <p:cNvSpPr>
            <a:spLocks noGrp="1"/>
          </p:cNvSpPr>
          <p:nvPr>
            <p:ph type="ftr" sz="quarter" idx="3"/>
          </p:nvPr>
        </p:nvSpPr>
        <p:spPr/>
        <p:txBody>
          <a:bodyPr/>
          <a:lstStyle/>
          <a:p>
            <a:r>
              <a:rPr lang="en-US" dirty="0"/>
              <a:t>Confidential Property of Schneider Electric |</a:t>
            </a:r>
          </a:p>
        </p:txBody>
      </p:sp>
      <p:pic>
        <p:nvPicPr>
          <p:cNvPr id="10" name="Grafik 9">
            <a:extLst>
              <a:ext uri="{FF2B5EF4-FFF2-40B4-BE49-F238E27FC236}">
                <a16:creationId xmlns:a16="http://schemas.microsoft.com/office/drawing/2014/main" id="{92C1F6D3-6301-4922-B6DB-D7A06A116E5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42016" y="348333"/>
            <a:ext cx="2808514" cy="2106386"/>
          </a:xfrm>
          <a:prstGeom prst="rect">
            <a:avLst/>
          </a:prstGeom>
        </p:spPr>
      </p:pic>
      <p:pic>
        <p:nvPicPr>
          <p:cNvPr id="11" name="Grafik 10">
            <a:extLst>
              <a:ext uri="{FF2B5EF4-FFF2-40B4-BE49-F238E27FC236}">
                <a16:creationId xmlns:a16="http://schemas.microsoft.com/office/drawing/2014/main" id="{0EF7A97C-341B-46F3-8744-FF87A3DC9B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2042" y="2278012"/>
            <a:ext cx="2879766" cy="2159824"/>
          </a:xfrm>
          <a:prstGeom prst="rect">
            <a:avLst/>
          </a:prstGeom>
        </p:spPr>
      </p:pic>
      <p:pic>
        <p:nvPicPr>
          <p:cNvPr id="13" name="Grafik 12">
            <a:extLst>
              <a:ext uri="{FF2B5EF4-FFF2-40B4-BE49-F238E27FC236}">
                <a16:creationId xmlns:a16="http://schemas.microsoft.com/office/drawing/2014/main" id="{0FFE7CB3-659F-4402-A786-736AC4DA018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1266" y="2992116"/>
            <a:ext cx="2258939" cy="1790744"/>
          </a:xfrm>
          <a:prstGeom prst="rect">
            <a:avLst/>
          </a:prstGeom>
        </p:spPr>
      </p:pic>
    </p:spTree>
    <p:extLst>
      <p:ext uri="{BB962C8B-B14F-4D97-AF65-F5344CB8AC3E}">
        <p14:creationId xmlns:p14="http://schemas.microsoft.com/office/powerpoint/2010/main" val="367876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496B4D26-0359-43BE-94C8-1CB3FE1885FC}"/>
              </a:ext>
            </a:extLst>
          </p:cNvPr>
          <p:cNvSpPr>
            <a:spLocks noGrp="1"/>
          </p:cNvSpPr>
          <p:nvPr>
            <p:ph sz="quarter" idx="22"/>
          </p:nvPr>
        </p:nvSpPr>
        <p:spPr>
          <a:xfrm>
            <a:off x="4726379" y="866898"/>
            <a:ext cx="4163744" cy="3032917"/>
          </a:xfrm>
        </p:spPr>
        <p:txBody>
          <a:bodyPr/>
          <a:lstStyle/>
          <a:p>
            <a:pPr algn="ctr"/>
            <a:r>
              <a:rPr lang="de-DE" dirty="0"/>
              <a:t>alt</a:t>
            </a:r>
          </a:p>
        </p:txBody>
      </p:sp>
      <p:sp>
        <p:nvSpPr>
          <p:cNvPr id="10" name="Inhaltsplatzhalter 9">
            <a:extLst>
              <a:ext uri="{FF2B5EF4-FFF2-40B4-BE49-F238E27FC236}">
                <a16:creationId xmlns:a16="http://schemas.microsoft.com/office/drawing/2014/main" id="{26BDA1B8-6B88-41D7-A3FF-C20E18FC7E8E}"/>
              </a:ext>
            </a:extLst>
          </p:cNvPr>
          <p:cNvSpPr>
            <a:spLocks noGrp="1"/>
          </p:cNvSpPr>
          <p:nvPr>
            <p:ph sz="quarter" idx="20"/>
          </p:nvPr>
        </p:nvSpPr>
        <p:spPr>
          <a:xfrm>
            <a:off x="252413" y="866899"/>
            <a:ext cx="4167789" cy="3074481"/>
          </a:xfrm>
        </p:spPr>
        <p:txBody>
          <a:bodyPr/>
          <a:lstStyle/>
          <a:p>
            <a:pPr algn="ctr"/>
            <a:r>
              <a:rPr lang="de-DE" dirty="0"/>
              <a:t>Neu volle Leistung</a:t>
            </a:r>
          </a:p>
        </p:txBody>
      </p:sp>
      <p:sp>
        <p:nvSpPr>
          <p:cNvPr id="6" name="Foliennummernplatzhalter 5">
            <a:extLst>
              <a:ext uri="{FF2B5EF4-FFF2-40B4-BE49-F238E27FC236}">
                <a16:creationId xmlns:a16="http://schemas.microsoft.com/office/drawing/2014/main" id="{CDAAFAFD-2624-4003-8002-D1C728AA5A2D}"/>
              </a:ext>
            </a:extLst>
          </p:cNvPr>
          <p:cNvSpPr>
            <a:spLocks noGrp="1"/>
          </p:cNvSpPr>
          <p:nvPr>
            <p:ph type="sldNum" sz="quarter" idx="4"/>
          </p:nvPr>
        </p:nvSpPr>
        <p:spPr/>
        <p:txBody>
          <a:bodyPr/>
          <a:lstStyle/>
          <a:p>
            <a:r>
              <a:rPr lang="en-US" dirty="0"/>
              <a:t>Page </a:t>
            </a:r>
            <a:fld id="{5A9C12DC-491F-9444-86A2-13AC5C62A2FC}" type="slidenum">
              <a:rPr lang="en-US" smtClean="0"/>
              <a:pPr/>
              <a:t>5</a:t>
            </a:fld>
            <a:endParaRPr lang="en-US" dirty="0"/>
          </a:p>
        </p:txBody>
      </p:sp>
      <p:sp>
        <p:nvSpPr>
          <p:cNvPr id="7" name="Fußzeilenplatzhalter 6">
            <a:extLst>
              <a:ext uri="{FF2B5EF4-FFF2-40B4-BE49-F238E27FC236}">
                <a16:creationId xmlns:a16="http://schemas.microsoft.com/office/drawing/2014/main" id="{49A8F5DC-8072-4F6D-A253-968B3A5519B6}"/>
              </a:ext>
            </a:extLst>
          </p:cNvPr>
          <p:cNvSpPr>
            <a:spLocks noGrp="1"/>
          </p:cNvSpPr>
          <p:nvPr>
            <p:ph type="ftr" sz="quarter" idx="3"/>
          </p:nvPr>
        </p:nvSpPr>
        <p:spPr/>
        <p:txBody>
          <a:bodyPr/>
          <a:lstStyle/>
          <a:p>
            <a:r>
              <a:rPr lang="en-US" dirty="0"/>
              <a:t>Confidential Property of Schneider Electric |</a:t>
            </a:r>
          </a:p>
        </p:txBody>
      </p:sp>
      <p:pic>
        <p:nvPicPr>
          <p:cNvPr id="14" name="Grafik 13">
            <a:extLst>
              <a:ext uri="{FF2B5EF4-FFF2-40B4-BE49-F238E27FC236}">
                <a16:creationId xmlns:a16="http://schemas.microsoft.com/office/drawing/2014/main" id="{0B604DA3-DBE9-471E-AD5D-279EC1969E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26379" y="1185062"/>
            <a:ext cx="4218281" cy="3163711"/>
          </a:xfrm>
          <a:prstGeom prst="rect">
            <a:avLst/>
          </a:prstGeom>
        </p:spPr>
      </p:pic>
      <p:pic>
        <p:nvPicPr>
          <p:cNvPr id="4" name="Grafik 3">
            <a:extLst>
              <a:ext uri="{FF2B5EF4-FFF2-40B4-BE49-F238E27FC236}">
                <a16:creationId xmlns:a16="http://schemas.microsoft.com/office/drawing/2014/main" id="{5ECD99E3-E646-4705-A733-EE86DFC8C71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1710" y="1185061"/>
            <a:ext cx="4218281" cy="3163711"/>
          </a:xfrm>
          <a:prstGeom prst="rect">
            <a:avLst/>
          </a:prstGeom>
        </p:spPr>
      </p:pic>
    </p:spTree>
    <p:extLst>
      <p:ext uri="{BB962C8B-B14F-4D97-AF65-F5344CB8AC3E}">
        <p14:creationId xmlns:p14="http://schemas.microsoft.com/office/powerpoint/2010/main" val="146012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496B4D26-0359-43BE-94C8-1CB3FE1885FC}"/>
              </a:ext>
            </a:extLst>
          </p:cNvPr>
          <p:cNvSpPr>
            <a:spLocks noGrp="1"/>
          </p:cNvSpPr>
          <p:nvPr>
            <p:ph sz="quarter" idx="22"/>
          </p:nvPr>
        </p:nvSpPr>
        <p:spPr>
          <a:xfrm>
            <a:off x="4726379" y="866898"/>
            <a:ext cx="4163744" cy="3032917"/>
          </a:xfrm>
        </p:spPr>
        <p:txBody>
          <a:bodyPr/>
          <a:lstStyle/>
          <a:p>
            <a:pPr algn="ctr"/>
            <a:r>
              <a:rPr lang="de-DE" dirty="0"/>
              <a:t>alt</a:t>
            </a:r>
          </a:p>
        </p:txBody>
      </p:sp>
      <p:sp>
        <p:nvSpPr>
          <p:cNvPr id="10" name="Inhaltsplatzhalter 9">
            <a:extLst>
              <a:ext uri="{FF2B5EF4-FFF2-40B4-BE49-F238E27FC236}">
                <a16:creationId xmlns:a16="http://schemas.microsoft.com/office/drawing/2014/main" id="{26BDA1B8-6B88-41D7-A3FF-C20E18FC7E8E}"/>
              </a:ext>
            </a:extLst>
          </p:cNvPr>
          <p:cNvSpPr>
            <a:spLocks noGrp="1"/>
          </p:cNvSpPr>
          <p:nvPr>
            <p:ph sz="quarter" idx="20"/>
          </p:nvPr>
        </p:nvSpPr>
        <p:spPr>
          <a:xfrm>
            <a:off x="252413" y="866899"/>
            <a:ext cx="4167789" cy="3074481"/>
          </a:xfrm>
        </p:spPr>
        <p:txBody>
          <a:bodyPr/>
          <a:lstStyle/>
          <a:p>
            <a:pPr algn="ctr"/>
            <a:r>
              <a:rPr lang="de-DE" dirty="0"/>
              <a:t>Neu reduzierte Leistung</a:t>
            </a:r>
          </a:p>
        </p:txBody>
      </p:sp>
      <p:sp>
        <p:nvSpPr>
          <p:cNvPr id="6" name="Foliennummernplatzhalter 5">
            <a:extLst>
              <a:ext uri="{FF2B5EF4-FFF2-40B4-BE49-F238E27FC236}">
                <a16:creationId xmlns:a16="http://schemas.microsoft.com/office/drawing/2014/main" id="{CDAAFAFD-2624-4003-8002-D1C728AA5A2D}"/>
              </a:ext>
            </a:extLst>
          </p:cNvPr>
          <p:cNvSpPr>
            <a:spLocks noGrp="1"/>
          </p:cNvSpPr>
          <p:nvPr>
            <p:ph type="sldNum" sz="quarter" idx="4"/>
          </p:nvPr>
        </p:nvSpPr>
        <p:spPr/>
        <p:txBody>
          <a:bodyPr/>
          <a:lstStyle/>
          <a:p>
            <a:r>
              <a:rPr lang="en-US" dirty="0"/>
              <a:t>Page </a:t>
            </a:r>
            <a:fld id="{5A9C12DC-491F-9444-86A2-13AC5C62A2FC}" type="slidenum">
              <a:rPr lang="en-US" smtClean="0"/>
              <a:pPr/>
              <a:t>6</a:t>
            </a:fld>
            <a:endParaRPr lang="en-US" dirty="0"/>
          </a:p>
        </p:txBody>
      </p:sp>
      <p:sp>
        <p:nvSpPr>
          <p:cNvPr id="7" name="Fußzeilenplatzhalter 6">
            <a:extLst>
              <a:ext uri="{FF2B5EF4-FFF2-40B4-BE49-F238E27FC236}">
                <a16:creationId xmlns:a16="http://schemas.microsoft.com/office/drawing/2014/main" id="{49A8F5DC-8072-4F6D-A253-968B3A5519B6}"/>
              </a:ext>
            </a:extLst>
          </p:cNvPr>
          <p:cNvSpPr>
            <a:spLocks noGrp="1"/>
          </p:cNvSpPr>
          <p:nvPr>
            <p:ph type="ftr" sz="quarter" idx="3"/>
          </p:nvPr>
        </p:nvSpPr>
        <p:spPr/>
        <p:txBody>
          <a:bodyPr/>
          <a:lstStyle/>
          <a:p>
            <a:r>
              <a:rPr lang="en-US" dirty="0"/>
              <a:t>Confidential Property of Schneider Electric |</a:t>
            </a:r>
          </a:p>
        </p:txBody>
      </p:sp>
      <p:pic>
        <p:nvPicPr>
          <p:cNvPr id="4" name="Grafik 3">
            <a:extLst>
              <a:ext uri="{FF2B5EF4-FFF2-40B4-BE49-F238E27FC236}">
                <a16:creationId xmlns:a16="http://schemas.microsoft.com/office/drawing/2014/main" id="{C2E6CA77-50C6-421F-8AB8-462477786B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26379" y="1185062"/>
            <a:ext cx="4218281" cy="3163711"/>
          </a:xfrm>
          <a:prstGeom prst="rect">
            <a:avLst/>
          </a:prstGeom>
        </p:spPr>
      </p:pic>
      <p:pic>
        <p:nvPicPr>
          <p:cNvPr id="15" name="Grafik 14">
            <a:extLst>
              <a:ext uri="{FF2B5EF4-FFF2-40B4-BE49-F238E27FC236}">
                <a16:creationId xmlns:a16="http://schemas.microsoft.com/office/drawing/2014/main" id="{C4DC6ED2-8A8A-4E1C-A065-A7583B69C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7064" y="1185061"/>
            <a:ext cx="4218282" cy="3163711"/>
          </a:xfrm>
          <a:prstGeom prst="rect">
            <a:avLst/>
          </a:prstGeom>
        </p:spPr>
      </p:pic>
    </p:spTree>
    <p:extLst>
      <p:ext uri="{BB962C8B-B14F-4D97-AF65-F5344CB8AC3E}">
        <p14:creationId xmlns:p14="http://schemas.microsoft.com/office/powerpoint/2010/main" val="88266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496B4D26-0359-43BE-94C8-1CB3FE1885FC}"/>
              </a:ext>
            </a:extLst>
          </p:cNvPr>
          <p:cNvSpPr>
            <a:spLocks noGrp="1"/>
          </p:cNvSpPr>
          <p:nvPr>
            <p:ph sz="quarter" idx="22"/>
          </p:nvPr>
        </p:nvSpPr>
        <p:spPr>
          <a:xfrm>
            <a:off x="4726379" y="866898"/>
            <a:ext cx="4163744" cy="3032917"/>
          </a:xfrm>
        </p:spPr>
        <p:txBody>
          <a:bodyPr/>
          <a:lstStyle/>
          <a:p>
            <a:pPr algn="ctr"/>
            <a:r>
              <a:rPr lang="de-DE" dirty="0"/>
              <a:t>alt</a:t>
            </a:r>
          </a:p>
        </p:txBody>
      </p:sp>
      <p:sp>
        <p:nvSpPr>
          <p:cNvPr id="10" name="Inhaltsplatzhalter 9">
            <a:extLst>
              <a:ext uri="{FF2B5EF4-FFF2-40B4-BE49-F238E27FC236}">
                <a16:creationId xmlns:a16="http://schemas.microsoft.com/office/drawing/2014/main" id="{26BDA1B8-6B88-41D7-A3FF-C20E18FC7E8E}"/>
              </a:ext>
            </a:extLst>
          </p:cNvPr>
          <p:cNvSpPr>
            <a:spLocks noGrp="1"/>
          </p:cNvSpPr>
          <p:nvPr>
            <p:ph sz="quarter" idx="20"/>
          </p:nvPr>
        </p:nvSpPr>
        <p:spPr>
          <a:xfrm>
            <a:off x="252413" y="866899"/>
            <a:ext cx="4167789" cy="3074481"/>
          </a:xfrm>
        </p:spPr>
        <p:txBody>
          <a:bodyPr/>
          <a:lstStyle/>
          <a:p>
            <a:pPr algn="ctr"/>
            <a:r>
              <a:rPr lang="de-DE" dirty="0"/>
              <a:t>Neu</a:t>
            </a:r>
          </a:p>
        </p:txBody>
      </p:sp>
      <p:sp>
        <p:nvSpPr>
          <p:cNvPr id="6" name="Foliennummernplatzhalter 5">
            <a:extLst>
              <a:ext uri="{FF2B5EF4-FFF2-40B4-BE49-F238E27FC236}">
                <a16:creationId xmlns:a16="http://schemas.microsoft.com/office/drawing/2014/main" id="{CDAAFAFD-2624-4003-8002-D1C728AA5A2D}"/>
              </a:ext>
            </a:extLst>
          </p:cNvPr>
          <p:cNvSpPr>
            <a:spLocks noGrp="1"/>
          </p:cNvSpPr>
          <p:nvPr>
            <p:ph type="sldNum" sz="quarter" idx="4"/>
          </p:nvPr>
        </p:nvSpPr>
        <p:spPr/>
        <p:txBody>
          <a:bodyPr/>
          <a:lstStyle/>
          <a:p>
            <a:r>
              <a:rPr lang="en-US" dirty="0"/>
              <a:t>Page </a:t>
            </a:r>
            <a:fld id="{5A9C12DC-491F-9444-86A2-13AC5C62A2FC}" type="slidenum">
              <a:rPr lang="en-US" smtClean="0"/>
              <a:pPr/>
              <a:t>7</a:t>
            </a:fld>
            <a:endParaRPr lang="en-US" dirty="0"/>
          </a:p>
        </p:txBody>
      </p:sp>
      <p:sp>
        <p:nvSpPr>
          <p:cNvPr id="7" name="Fußzeilenplatzhalter 6">
            <a:extLst>
              <a:ext uri="{FF2B5EF4-FFF2-40B4-BE49-F238E27FC236}">
                <a16:creationId xmlns:a16="http://schemas.microsoft.com/office/drawing/2014/main" id="{49A8F5DC-8072-4F6D-A253-968B3A5519B6}"/>
              </a:ext>
            </a:extLst>
          </p:cNvPr>
          <p:cNvSpPr>
            <a:spLocks noGrp="1"/>
          </p:cNvSpPr>
          <p:nvPr>
            <p:ph type="ftr" sz="quarter" idx="3"/>
          </p:nvPr>
        </p:nvSpPr>
        <p:spPr/>
        <p:txBody>
          <a:bodyPr/>
          <a:lstStyle/>
          <a:p>
            <a:r>
              <a:rPr lang="en-US" dirty="0"/>
              <a:t>Confidential Property of Schneider Electric |</a:t>
            </a:r>
          </a:p>
        </p:txBody>
      </p:sp>
      <p:pic>
        <p:nvPicPr>
          <p:cNvPr id="3" name="Grafik 2">
            <a:extLst>
              <a:ext uri="{FF2B5EF4-FFF2-40B4-BE49-F238E27FC236}">
                <a16:creationId xmlns:a16="http://schemas.microsoft.com/office/drawing/2014/main" id="{5995DE00-DCBC-46A4-8EE2-B52A09E2024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2413" y="1175860"/>
            <a:ext cx="4167789" cy="3125842"/>
          </a:xfrm>
          <a:prstGeom prst="rect">
            <a:avLst/>
          </a:prstGeom>
        </p:spPr>
      </p:pic>
      <p:pic>
        <p:nvPicPr>
          <p:cNvPr id="15" name="Grafik 14">
            <a:extLst>
              <a:ext uri="{FF2B5EF4-FFF2-40B4-BE49-F238E27FC236}">
                <a16:creationId xmlns:a16="http://schemas.microsoft.com/office/drawing/2014/main" id="{FE755261-927C-4749-B611-E1A4FA649E1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26378" y="1175860"/>
            <a:ext cx="4167789" cy="3125842"/>
          </a:xfrm>
          <a:prstGeom prst="rect">
            <a:avLst/>
          </a:prstGeom>
        </p:spPr>
      </p:pic>
    </p:spTree>
    <p:extLst>
      <p:ext uri="{BB962C8B-B14F-4D97-AF65-F5344CB8AC3E}">
        <p14:creationId xmlns:p14="http://schemas.microsoft.com/office/powerpoint/2010/main" val="90766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305</Words>
  <Application>Microsoft Office PowerPoint</Application>
  <PresentationFormat>Bildschirmpräsentation (16:9)</PresentationFormat>
  <Paragraphs>61</Paragraphs>
  <Slides>8</Slides>
  <Notes>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8</vt:i4>
      </vt:variant>
    </vt:vector>
  </HeadingPairs>
  <TitlesOfParts>
    <vt:vector size="15" baseType="lpstr">
      <vt:lpstr>Arial Unicode MS</vt:lpstr>
      <vt:lpstr>Arial</vt:lpstr>
      <vt:lpstr>Calibri</vt:lpstr>
      <vt:lpstr>Lucida Grande</vt:lpstr>
      <vt:lpstr>Wingdings</vt:lpstr>
      <vt:lpstr>SE15_LIO_TextOnly V3</vt:lpstr>
      <vt:lpstr>Schneider Text Slides</vt:lpstr>
      <vt:lpstr>Austausch der Straßen Beleuchtung</vt:lpstr>
      <vt:lpstr>PowerPoint-Präsentation</vt:lpstr>
      <vt:lpstr>Neu Technik</vt:lpstr>
      <vt:lpstr>Neu Technik</vt:lpstr>
      <vt:lpstr>PowerPoint-Präsentation</vt:lpstr>
      <vt:lpstr>PowerPoint-Präsentation</vt:lpstr>
      <vt:lpstr>PowerPoint-Präsentation</vt:lpstr>
      <vt:lpstr>PowerPoint-Präsentation</vt:lpstr>
    </vt:vector>
  </TitlesOfParts>
  <Company>Schneider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&lt;&lt;Project title&gt;&gt;</dc:title>
  <dc:creator>Stephane KOZIOLEK</dc:creator>
  <cp:lastModifiedBy>Stefan Teufel</cp:lastModifiedBy>
  <cp:revision>58</cp:revision>
  <dcterms:created xsi:type="dcterms:W3CDTF">2017-10-19T12:17:42Z</dcterms:created>
  <dcterms:modified xsi:type="dcterms:W3CDTF">2018-12-07T14:17:33Z</dcterms:modified>
</cp:coreProperties>
</file>